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6" r:id="rId10"/>
    <p:sldId id="265" r:id="rId11"/>
    <p:sldId id="263" r:id="rId12"/>
    <p:sldId id="264" r:id="rId13"/>
    <p:sldId id="267" r:id="rId14"/>
    <p:sldId id="268" r:id="rId15"/>
    <p:sldId id="270" r:id="rId16"/>
    <p:sldId id="269" r:id="rId17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5E2B-B8F8-4A7F-9513-EEE299DC11C4}" type="datetimeFigureOut">
              <a:rPr lang="en-US" smtClean="0"/>
              <a:pPr/>
              <a:t>9/10/2010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A3368-72CC-4EA3-A358-A00D9AC547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ofbusiness.info/openenrollme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tnersforhealthtn.org/documents/ParTNers_for_Health_PPO_Comparison_Chart.pdf" TargetMode="External"/><Relationship Id="rId2" Type="http://schemas.openxmlformats.org/officeDocument/2006/relationships/hyperlink" Target="http://www.collegeofbusiness.info/openenrollment/network-directori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rtnersforhealthtn.org/resources/whats_new_stories/may2010/talking_partnership.asp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tnersforhealthtn.org/documents/R_Prem_Chart_CS_Higher_Ed_Active_081210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tnersforhealthtn.org/premiums/late_applicant_fee.as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tnersforhealthtn.org/documents/U_Dental_Rates_081210.pdf" TargetMode="External"/><Relationship Id="rId2" Type="http://schemas.openxmlformats.org/officeDocument/2006/relationships/hyperlink" Target="http://www.partnersforhealthtn.org/your_other_benefits/dental.asp#pla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tnersforhealthtn.org/documents/F_AETP_Open_Enrollment_081210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n.gov/finance/ins/pdf/0831.pdf" TargetMode="External"/><Relationship Id="rId2" Type="http://schemas.openxmlformats.org/officeDocument/2006/relationships/hyperlink" Target="http://www.tn.gov/finance/ins/pdf/life_basic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ofbusiness.info/openenrollment/11tbrform.pdf" TargetMode="External"/><Relationship Id="rId2" Type="http://schemas.openxmlformats.org/officeDocument/2006/relationships/hyperlink" Target="http://www.collegeofbusiness.info/openenrollment/11tbrbook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n.gov/finance/ins/pdf/comp10.pdf" TargetMode="External"/><Relationship Id="rId2" Type="http://schemas.openxmlformats.org/officeDocument/2006/relationships/hyperlink" Target="http://www.tntech.ed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ofbusiness.info/openenrollmen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7030A0"/>
                </a:solidFill>
              </a:rPr>
              <a:t>TTU OPEN/ANNUAL ENROLLMENT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4038600"/>
            <a:ext cx="8229600" cy="20574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>
                <a:solidFill>
                  <a:srgbClr val="7030A0"/>
                </a:solidFill>
              </a:rPr>
              <a:t>WELCOME</a:t>
            </a:r>
            <a:endParaRPr lang="en-US" sz="6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Housekeeping Items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CELL PHONES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ARE YOU A BENEFIT ELIGIBLE EMPLOYEE</a:t>
            </a:r>
          </a:p>
          <a:p>
            <a:pPr algn="ctr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7030A0"/>
                </a:solidFill>
              </a:rPr>
              <a:t>Full Time Faculty &amp; Staff</a:t>
            </a:r>
          </a:p>
          <a:p>
            <a:pPr algn="ctr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7030A0"/>
                </a:solidFill>
              </a:rPr>
              <a:t>Part Time  for 24 months working minimum 27.8 hrs per week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QUESTIONS/ANSWERS AT THE END OF PRESENTATION</a:t>
            </a:r>
          </a:p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Many Thanks to the STEM Center Staff!!!!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FOCUS OF MEETING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18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CHANGES TO THE HEALTH PLAN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INFORMATION OVERLOAD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Summarize Changes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Navigate you through the available information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7030A0"/>
                </a:solidFill>
              </a:rPr>
              <a:t>What is required of you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ENROLLMENT KIT  (some corrections)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WEBSITE </a:t>
            </a:r>
            <a:r>
              <a:rPr lang="en-US" sz="2800" dirty="0" smtClean="0">
                <a:solidFill>
                  <a:srgbClr val="7030A0"/>
                </a:solidFill>
                <a:hlinkClick r:id="rId2"/>
              </a:rPr>
              <a:t>http://www.collegeofbusiness.info/openenrollment/</a:t>
            </a:r>
            <a:endParaRPr lang="en-US" sz="2800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PARTNERS FOR HEALTH 1-866-741-6464 24/7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Open Enrollment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9/15/2010 – 10/15/2010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What you </a:t>
            </a:r>
            <a:r>
              <a:rPr lang="en-US" b="1" u="sng" dirty="0" smtClean="0">
                <a:solidFill>
                  <a:srgbClr val="7030A0"/>
                </a:solidFill>
              </a:rPr>
              <a:t>can</a:t>
            </a:r>
            <a:r>
              <a:rPr lang="en-US" dirty="0" smtClean="0">
                <a:solidFill>
                  <a:srgbClr val="7030A0"/>
                </a:solidFill>
              </a:rPr>
              <a:t> do during Open/Annual Enrollment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Enroll in Health Coverage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Enroll dependent children up to age 26 for health &amp; dental benefits.  You must provide proof of dependent eligibility.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Enroll in Flexible Spending Accounts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Add, cancel or transfer Dental options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Apply for or decrease Optional </a:t>
            </a:r>
            <a:r>
              <a:rPr lang="en-US" sz="2400" dirty="0">
                <a:solidFill>
                  <a:srgbClr val="7030A0"/>
                </a:solidFill>
              </a:rPr>
              <a:t>T</a:t>
            </a:r>
            <a:r>
              <a:rPr lang="en-US" sz="2400" dirty="0" smtClean="0">
                <a:solidFill>
                  <a:srgbClr val="7030A0"/>
                </a:solidFill>
              </a:rPr>
              <a:t>erm or Universal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  <a:r>
              <a:rPr lang="en-US" sz="2400" dirty="0" smtClean="0">
                <a:solidFill>
                  <a:srgbClr val="7030A0"/>
                </a:solidFill>
              </a:rPr>
              <a:t>ife </a:t>
            </a:r>
            <a:r>
              <a:rPr lang="en-US" sz="2400" dirty="0">
                <a:solidFill>
                  <a:srgbClr val="7030A0"/>
                </a:solidFill>
              </a:rPr>
              <a:t>C</a:t>
            </a:r>
            <a:r>
              <a:rPr lang="en-US" sz="2400" dirty="0" smtClean="0">
                <a:solidFill>
                  <a:srgbClr val="7030A0"/>
                </a:solidFill>
              </a:rPr>
              <a:t>overage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Apply for Long Term Disability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Enroll in Optional Special Accident</a:t>
            </a:r>
          </a:p>
          <a:p>
            <a:r>
              <a:rPr lang="en-US" sz="2400" b="1" u="sng" dirty="0" smtClean="0">
                <a:solidFill>
                  <a:srgbClr val="7030A0"/>
                </a:solidFill>
              </a:rPr>
              <a:t>NO GUARANTEE OF FUTURE OPEN ENROLLMENTS</a:t>
            </a:r>
            <a:endParaRPr lang="en-US" sz="2400" b="1" u="sng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Open Enrollment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9/15/2010 – 10/15/2010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What you </a:t>
            </a:r>
            <a:r>
              <a:rPr lang="en-US" b="1" u="sng" dirty="0" smtClean="0">
                <a:solidFill>
                  <a:srgbClr val="7030A0"/>
                </a:solidFill>
              </a:rPr>
              <a:t>MUST</a:t>
            </a:r>
            <a:r>
              <a:rPr lang="en-US" dirty="0" smtClean="0">
                <a:solidFill>
                  <a:srgbClr val="7030A0"/>
                </a:solidFill>
              </a:rPr>
              <a:t> do during Open Enrollment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Select a Health Option – Partnership or Standard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Select an Insurance Carrier – Blue Cross or Cigna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Select the Premium Tier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Complete the new enrollment form and turn in to TTU HR no later than 4:30 pm 10/15/2010.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If you are currently enrolled in the State’s Health Plan – you must complete a new enrollment form OR you will be enrolled in the Standard  PPO with the lowest cost carrier.  No changes until next Annual Enrollment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Plans to Choose From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Effective January 2011, we have two new health options.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Partnership PPO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Standard PPO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Cover the same services, treatments and products.  Your costs, including premiums, deductibles, co-pays, co-insurance and out-of-pocket maximums will always be less with the Partnership PPO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To Do List Before Deciding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Check to see if your Doctor is in the new network. </a:t>
            </a:r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hlinkClick r:id="rId2"/>
              </a:rPr>
              <a:t>http://www.collegeofbusiness.info/openenrollment/network-directories</a:t>
            </a:r>
            <a:endParaRPr lang="en-US" sz="28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7030A0"/>
                </a:solidFill>
              </a:rPr>
              <a:t>Review the deductible, co-insurance, co-pays and out of pocket maximums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hlinkClick r:id="rId3"/>
              </a:rPr>
              <a:t>http://www.partnersforhealthtn.org/documents/ParTNers_for_Health_PPO_Comparison_Chart.pdf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7030A0"/>
                </a:solidFill>
              </a:rPr>
              <a:t>Read the Partnership Promise </a:t>
            </a:r>
            <a:r>
              <a:rPr lang="en-US" sz="2800" b="1" dirty="0" smtClean="0">
                <a:hlinkClick r:id="rId4"/>
              </a:rPr>
              <a:t>http://www.partnersforhealthtn.org/resources/whats_new_stories/may2010/talking_partnership.asp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To Do List Before Deciding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PREMIUMS FOR HEALTH PLANS</a:t>
            </a:r>
          </a:p>
          <a:p>
            <a:pPr>
              <a:buNone/>
            </a:pPr>
            <a:r>
              <a:rPr lang="en-US" sz="2400" dirty="0" smtClean="0">
                <a:hlinkClick r:id="rId2"/>
              </a:rPr>
              <a:t>http://www.partnersforhealthtn.org/documents/R_Prem_Chart_CS_Higher_Ed_Active_081210.pdf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Active Employee – NOT Currently </a:t>
            </a:r>
            <a:r>
              <a:rPr lang="en-US" b="1" dirty="0">
                <a:solidFill>
                  <a:srgbClr val="7030A0"/>
                </a:solidFill>
              </a:rPr>
              <a:t>E</a:t>
            </a:r>
            <a:r>
              <a:rPr lang="en-US" b="1" dirty="0" smtClean="0">
                <a:solidFill>
                  <a:srgbClr val="7030A0"/>
                </a:solidFill>
              </a:rPr>
              <a:t>nrolled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If you want to enroll in the health plan, you must complete the enrollment form.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If enrolling dependents, you will need to provide proof of eligibility.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There is a Monthly Late Applicant Fee </a:t>
            </a:r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http://www.partnersforhealthtn.org/premiums/late_applicant_fee.asp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There is a pre-existing condition exclusion of up to 12 months.  This does not apply if you provide creditable coverage documentation.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68362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DENTAL INSURANCE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dirty="0" smtClean="0">
                <a:solidFill>
                  <a:srgbClr val="7030A0"/>
                </a:solidFill>
              </a:rPr>
              <a:t>You can enroll or transfer between the dental options</a:t>
            </a:r>
          </a:p>
          <a:p>
            <a:pPr>
              <a:buNone/>
            </a:pPr>
            <a:r>
              <a:rPr lang="en-US" sz="2600" dirty="0" smtClean="0">
                <a:solidFill>
                  <a:srgbClr val="7030A0"/>
                </a:solidFill>
              </a:rPr>
              <a:t>These plans have not changed.  If you do not want to make any changes…DO NOTHING.</a:t>
            </a:r>
          </a:p>
          <a:p>
            <a:pPr>
              <a:buNone/>
            </a:pPr>
            <a:r>
              <a:rPr lang="en-US" sz="2600" dirty="0" smtClean="0">
                <a:solidFill>
                  <a:srgbClr val="7030A0"/>
                </a:solidFill>
              </a:rPr>
              <a:t>Two options to choose from</a:t>
            </a:r>
          </a:p>
          <a:p>
            <a:r>
              <a:rPr lang="en-US" sz="2600" dirty="0" smtClean="0">
                <a:solidFill>
                  <a:srgbClr val="7030A0"/>
                </a:solidFill>
              </a:rPr>
              <a:t>Prepaid Plan - Assurant</a:t>
            </a:r>
          </a:p>
          <a:p>
            <a:r>
              <a:rPr lang="en-US" sz="2600" dirty="0" smtClean="0">
                <a:solidFill>
                  <a:srgbClr val="7030A0"/>
                </a:solidFill>
              </a:rPr>
              <a:t>Preferred Dental Organization – Delta Dental</a:t>
            </a:r>
          </a:p>
          <a:p>
            <a:r>
              <a:rPr lang="en-US" sz="2600" dirty="0" smtClean="0">
                <a:solidFill>
                  <a:srgbClr val="7030A0"/>
                </a:solidFill>
              </a:rPr>
              <a:t>Plan Comparison </a:t>
            </a:r>
            <a:r>
              <a:rPr lang="en-US" sz="2600" dirty="0" smtClean="0">
                <a:hlinkClick r:id="rId2"/>
              </a:rPr>
              <a:t>http://www.partnersforhealthtn.org/your_other_benefits/dental.asp#plan</a:t>
            </a:r>
            <a:endParaRPr lang="en-US" sz="2600" dirty="0" smtClean="0"/>
          </a:p>
          <a:p>
            <a:r>
              <a:rPr lang="en-US" sz="2600" dirty="0" smtClean="0">
                <a:solidFill>
                  <a:srgbClr val="7030A0"/>
                </a:solidFill>
              </a:rPr>
              <a:t>Premiums  </a:t>
            </a:r>
            <a:r>
              <a:rPr lang="en-US" sz="2600" dirty="0" smtClean="0">
                <a:hlinkClick r:id="rId3"/>
              </a:rPr>
              <a:t>http://www.partnersforhealthtn.org/documents/U_Dental_Rates_081210.pdf</a:t>
            </a:r>
            <a:endParaRPr lang="en-US" sz="2600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HOW TO ENROLL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http://www.partnersforhealthtn.org/documents/F_AETP_Open_Enrollment_081210.pdf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Must print legibly and in ink or typed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Must put Edison ID#.  Your Edison ID# is the ID on your Caremark Prescription Card.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Must complete all information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Sign and date form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Run a copy for your records, bring both original &amp; copy to HR.  HR will date stamp both for your records.  HR </a:t>
            </a:r>
            <a:r>
              <a:rPr lang="en-US" u="sng" dirty="0" smtClean="0">
                <a:solidFill>
                  <a:srgbClr val="7030A0"/>
                </a:solidFill>
              </a:rPr>
              <a:t>cannot</a:t>
            </a:r>
            <a:r>
              <a:rPr lang="en-US" dirty="0" smtClean="0">
                <a:solidFill>
                  <a:srgbClr val="7030A0"/>
                </a:solidFill>
              </a:rPr>
              <a:t> run copies for you. 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DEADLINE: 4:30 PM OCTOBER 15, 2010 – NO EXCEPTIONS!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Accident, Life Insurance &amp; Long Term Disability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Optional Special Accident –Rates and info available at </a:t>
            </a:r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http://www.tn.gov/finance/ins/pdf/life_basic.pdf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Enrollment Form </a:t>
            </a:r>
            <a:r>
              <a:rPr lang="en-US" dirty="0" smtClean="0">
                <a:solidFill>
                  <a:srgbClr val="7030A0"/>
                </a:solidFill>
                <a:hlinkClick r:id="rId3"/>
              </a:rPr>
              <a:t>http://www.tn.gov/finance/ins/pdf/0831.pdf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Optional Universal Life and Term Life – contact Unum Group at 1-866-310-6784 regarding enrollment, increase and/or decrease in coverage.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Long Term Disability – If you want to enroll, come by the TTU HR office and ask for a package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Flexible Benefits Plan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Open Enrollment 9/15/2010 – 10/15/2010 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Period of Coverage 1/1/2011 – 12/31/2011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Medical &amp; Dental Premiums will automatically be paid on a pre-tax basis.  If you do not wish to pay premiums on a pre-tax basis – you MUST complete the WAIVER box at the bottom of the Flexible enrollment form.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You must complete the enrollment form if you want to tax shelter any medical or dependent care expense other than the premiums.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Effective 1/1/2011, certain Over-the-Counter drugs and medicines will no longer be eligible for reimbursement without a prescription from your doctor.  For more information go to www.myFBMC.com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SELECTIONS MADE IN PREVIOUS YEARS DO NOT CONTINUE AUTOMATICALLY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Flexible Benefits Plan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Reference Guide </a:t>
            </a:r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http://www.collegeofbusiness.info/openenrollment/11tbrbook.pdf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Enrollment Form  </a:t>
            </a:r>
            <a:r>
              <a:rPr lang="en-US" dirty="0" smtClean="0">
                <a:solidFill>
                  <a:srgbClr val="7030A0"/>
                </a:solidFill>
                <a:hlinkClick r:id="rId3"/>
              </a:rPr>
              <a:t>http://www.collegeofbusiness.info/openenrollment/11tbrform.pdf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CURRENT COVERAGE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How to find your current benefits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Banner Self Service – under benefits, tells you everything you are currently enrolled in and the current premiums. </a:t>
            </a:r>
            <a:r>
              <a:rPr lang="en-US" dirty="0" smtClean="0">
                <a:solidFill>
                  <a:srgbClr val="7030A0"/>
                </a:solidFill>
                <a:hlinkClick r:id="rId2"/>
              </a:rPr>
              <a:t>http://www.tntech.edu/</a:t>
            </a:r>
            <a:endParaRPr lang="en-US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030A0"/>
                </a:solidFill>
              </a:rPr>
              <a:t>Look at your health insurance card and then go to </a:t>
            </a:r>
            <a:r>
              <a:rPr lang="en-US" dirty="0" smtClean="0">
                <a:hlinkClick r:id="rId3"/>
              </a:rPr>
              <a:t>http://www.tn.gov/finance/ins/pdf/comp10.pdf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WRAP-UP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WEBSITE </a:t>
            </a:r>
            <a:r>
              <a:rPr lang="en-US" sz="3600" dirty="0" smtClean="0">
                <a:solidFill>
                  <a:srgbClr val="7030A0"/>
                </a:solidFill>
                <a:hlinkClick r:id="rId2"/>
              </a:rPr>
              <a:t>http://www.collegeofbusiness.info/openenrollment/</a:t>
            </a:r>
            <a:endParaRPr lang="en-US" sz="36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sz="3600" dirty="0" smtClean="0">
              <a:solidFill>
                <a:srgbClr val="7030A0"/>
              </a:solidFill>
            </a:endParaRPr>
          </a:p>
          <a:p>
            <a:r>
              <a:rPr lang="en-US" sz="3600" dirty="0" smtClean="0">
                <a:solidFill>
                  <a:srgbClr val="7030A0"/>
                </a:solidFill>
              </a:rPr>
              <a:t>PARTNERS FOR HEALTH 1-866-741-6464 24/7</a:t>
            </a:r>
          </a:p>
          <a:p>
            <a:pPr algn="ctr">
              <a:buNone/>
            </a:pPr>
            <a:endParaRPr lang="en-US" sz="36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7030A0"/>
                </a:solidFill>
              </a:rPr>
              <a:t>QUESTIONS AND ANSWERS</a:t>
            </a:r>
          </a:p>
          <a:p>
            <a:pPr algn="ctr">
              <a:buNone/>
            </a:pPr>
            <a:endParaRPr lang="en-US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755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TTU OPEN/ANNUAL ENROLLMENT</vt:lpstr>
      <vt:lpstr>Housekeeping Items</vt:lpstr>
      <vt:lpstr> FOCUS OF MEETING</vt:lpstr>
      <vt:lpstr>Open Enrollment 9/15/2010 – 10/15/2010</vt:lpstr>
      <vt:lpstr>Open Enrollment 9/15/2010 – 10/15/2010</vt:lpstr>
      <vt:lpstr>Plans to Choose From</vt:lpstr>
      <vt:lpstr>To Do List Before Deciding</vt:lpstr>
      <vt:lpstr>To Do List Before Deciding</vt:lpstr>
      <vt:lpstr>Active Employee – NOT Currently Enrolled</vt:lpstr>
      <vt:lpstr>DENTAL INSURANCE</vt:lpstr>
      <vt:lpstr>HOW TO ENROLL</vt:lpstr>
      <vt:lpstr>Accident, Life Insurance &amp; Long Term Disability</vt:lpstr>
      <vt:lpstr>Flexible Benefits Plan</vt:lpstr>
      <vt:lpstr>Flexible Benefits Plan</vt:lpstr>
      <vt:lpstr>CURRENT COVERAGE</vt:lpstr>
      <vt:lpstr>WRAP-UP</vt:lpstr>
    </vt:vector>
  </TitlesOfParts>
  <Company>Tennessee Tech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EGays</dc:creator>
  <cp:lastModifiedBy>EGays</cp:lastModifiedBy>
  <cp:revision>139</cp:revision>
  <dcterms:created xsi:type="dcterms:W3CDTF">2010-09-08T12:39:26Z</dcterms:created>
  <dcterms:modified xsi:type="dcterms:W3CDTF">2010-09-10T18:00:47Z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-1195863536</vt:i4>
  </property>
  <property fmtid="{D5CDD505-2E9C-101B-9397-08002B2CF9AE}" pid="3" name="_NewReviewCycle">
    <vt:lpwstr/>
  </property>
  <property fmtid="{D5CDD505-2E9C-101B-9397-08002B2CF9AE}" pid="4" name="_EmailSubject">
    <vt:lpwstr>power point presentation</vt:lpwstr>
  </property>
  <property fmtid="{D5CDD505-2E9C-101B-9397-08002B2CF9AE}" pid="5" name="_AuthorEmail">
    <vt:lpwstr>EGays@tntech.edu</vt:lpwstr>
  </property>
  <property fmtid="{D5CDD505-2E9C-101B-9397-08002B2CF9AE}" pid="6" name="_AuthorEmailDisplayName">
    <vt:lpwstr>Elizabeth Gays</vt:lpwstr>
  </property>
</Properties>
</file>